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7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5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ffce@aksu.cz" TargetMode="External"/><Relationship Id="rId2" Type="http://schemas.openxmlformats.org/officeDocument/2006/relationships/hyperlink" Target="mailto:sida@aksu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17166"/>
          </a:xfrm>
        </p:spPr>
        <p:txBody>
          <a:bodyPr/>
          <a:lstStyle/>
          <a:p>
            <a:pPr algn="ctr"/>
            <a:r>
              <a:rPr lang="cs-CZ" sz="5400" dirty="0"/>
              <a:t>LÉČIVA</a:t>
            </a:r>
            <a:br>
              <a:rPr lang="cs-CZ" sz="5400" dirty="0"/>
            </a:br>
            <a:r>
              <a:rPr lang="cs-CZ" sz="5400" dirty="0"/>
              <a:t>Blok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Lubor Šída</a:t>
            </a:r>
          </a:p>
        </p:txBody>
      </p:sp>
    </p:spTree>
    <p:extLst>
      <p:ext uri="{BB962C8B-B14F-4D97-AF65-F5344CB8AC3E}">
        <p14:creationId xmlns:p14="http://schemas.microsoft.com/office/powerpoint/2010/main" val="59413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u="sng" dirty="0"/>
              <a:t>Rámcové smlouvy vs. Rámcové dohody ve světle rozhodovací praxe ÚOHS s dopady ve zdravotnictví</a:t>
            </a:r>
            <a:br>
              <a:rPr lang="cs-CZ" sz="4400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dodržení délky trvání smluvního vztahu 4 roky, </a:t>
            </a:r>
            <a:r>
              <a:rPr lang="cs-CZ" dirty="0" err="1"/>
              <a:t>uveřejňovací</a:t>
            </a:r>
            <a:r>
              <a:rPr lang="cs-CZ" dirty="0"/>
              <a:t> povinnosti dle § 137 ZZVZ</a:t>
            </a:r>
          </a:p>
          <a:p>
            <a:pPr marL="0" indent="0" algn="just">
              <a:buNone/>
            </a:pPr>
            <a:r>
              <a:rPr lang="cs-CZ" dirty="0"/>
              <a:t>	Konstantní rozhodovací praxe ve smyslu rozhodnutí </a:t>
            </a:r>
            <a:r>
              <a:rPr lang="cs-CZ" b="1" dirty="0" err="1"/>
              <a:t>sp</a:t>
            </a:r>
            <a:r>
              <a:rPr lang="cs-CZ" b="1" dirty="0"/>
              <a:t>. zn. </a:t>
            </a:r>
            <a:r>
              <a:rPr lang="pl-PL" b="1" dirty="0"/>
              <a:t>ÚOHS-R0031/2023/VZ ze 	dne 	27.4.2023</a:t>
            </a:r>
            <a:r>
              <a:rPr lang="pl-PL" dirty="0"/>
              <a:t> - </a:t>
            </a:r>
            <a:r>
              <a:rPr lang="pl-PL" sz="2000" dirty="0"/>
              <a:t>jestliže smluvní závazek naplňuje znaky rámcové dohody, nemůže 	zadavatel 	podléhající režimu zákona její právní úpravu ve smyslu § 131 odst. 1 	zákona ignorovat s tím, že 	zvolil nepojmenovanou smlouvu dle občanského 	zákoníku. Takový postup by byl obcházením 	zákona. Zde je třeba vzít v potaz, že 	zákon je pro zadavatele v zadávacím řízení zákonem 	speciálním, je tak třeba se 	jím řídit primárně a občanský zákoník aplikovat pouze podpůrně, 	pokud zákon 	neobsahuje zvláštní úpravu.</a:t>
            </a:r>
          </a:p>
          <a:p>
            <a:pPr marL="0" indent="0" algn="just">
              <a:buNone/>
            </a:pPr>
            <a:endParaRPr lang="pl-PL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Existuje ovšem i rozdílná rozhodovací praxe v rozhodnutí sp. zn. ÚOHS-R0007/2023/VZ ze dne 2.3.2023 – jedná se však o výklad konkrétních skutkových okolností, který nelze vztáhnout k obecně zavedené praxi. (viz text rozhodnutí: „</a:t>
            </a:r>
            <a:r>
              <a:rPr lang="pl-PL" i="1" dirty="0"/>
              <a:t>Pro posouzení rámcového charakteru smlouvy je tedy rozhodný obsah smlouvy o dodávce a konkrétní znění jeho klíčových ustanovení</a:t>
            </a:r>
            <a:r>
              <a:rPr lang="pl-PL" dirty="0"/>
              <a:t>.”) – podmínka závaznosti a určitosti plnění</a:t>
            </a:r>
          </a:p>
          <a:p>
            <a:pPr marL="0" indent="0" algn="just">
              <a:buNone/>
            </a:pPr>
            <a:r>
              <a:rPr lang="pl-PL" b="1" u="sng" dirty="0"/>
              <a:t>Doporučení</a:t>
            </a:r>
            <a:r>
              <a:rPr lang="pl-PL" dirty="0"/>
              <a:t>: Držet se spíše zavedené konstatní praxe, a to, že </a:t>
            </a:r>
            <a:r>
              <a:rPr lang="pl-PL" u="sng" dirty="0"/>
              <a:t>rámcová smlouva je vždy ve veřejných zakázkách rámcovou dohodou dle § 131 ZZVZ se všemi povinnostmi z toho plynoucími</a:t>
            </a:r>
            <a:r>
              <a:rPr lang="pl-PL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73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373215" cy="5505483"/>
          </a:xfrm>
        </p:spPr>
        <p:txBody>
          <a:bodyPr>
            <a:normAutofit/>
          </a:bodyPr>
          <a:lstStyle/>
          <a:p>
            <a:r>
              <a:rPr lang="cs-CZ" dirty="0"/>
              <a:t>Děkuji za Vaši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Mgr. Lubor Šída: </a:t>
            </a:r>
            <a:r>
              <a:rPr lang="cs-CZ" dirty="0">
                <a:hlinkClick r:id="rId2"/>
              </a:rPr>
              <a:t>sida@aksu.cz</a:t>
            </a:r>
            <a:br>
              <a:rPr lang="cs-CZ" dirty="0"/>
            </a:br>
            <a:r>
              <a:rPr lang="cs-CZ" dirty="0"/>
              <a:t>AK </a:t>
            </a:r>
            <a:r>
              <a:rPr lang="cs-CZ" dirty="0" err="1"/>
              <a:t>Šustek&amp;CO</a:t>
            </a:r>
            <a:r>
              <a:rPr lang="cs-CZ" dirty="0"/>
              <a:t>.</a:t>
            </a:r>
            <a:br>
              <a:rPr lang="cs-CZ" dirty="0"/>
            </a:br>
            <a:r>
              <a:rPr lang="cs-CZ" sz="2400" dirty="0"/>
              <a:t>Veleslavínova 59/3, 110 00 Praha 1</a:t>
            </a:r>
            <a:br>
              <a:rPr lang="cs-CZ" sz="2400" dirty="0"/>
            </a:br>
            <a:r>
              <a:rPr lang="cs-CZ" sz="2400" dirty="0">
                <a:hlinkClick r:id="rId3"/>
              </a:rPr>
              <a:t>offce@aksu.cz</a:t>
            </a:r>
            <a:r>
              <a:rPr lang="cs-CZ" sz="2400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1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CCBEE-B520-48D1-9745-77267CA2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Uplynulý rok - 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72427-8B8C-4A86-83C4-EF33F7D1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Další metodické vedení, ať už konkrétní k LP či obecné, viz např.:</a:t>
            </a:r>
          </a:p>
          <a:p>
            <a:pPr lvl="1"/>
            <a:r>
              <a:rPr lang="cs-CZ" dirty="0"/>
              <a:t>Metodický pokyn k nákupu léčivých přípravků u poskytovatelů zdravotních služeb, kteří jsou veřejnými zadavateli (MZ ČR);</a:t>
            </a:r>
          </a:p>
          <a:p>
            <a:pPr lvl="1"/>
            <a:r>
              <a:rPr lang="cs-CZ" dirty="0"/>
              <a:t>Sborník vybraných rozhodnutí Úřadu pro ochranu hospodářské soutěže – veřejné zakázky v oblasti zdravotnictví (01/2021 – 12/2022);</a:t>
            </a:r>
          </a:p>
          <a:p>
            <a:pPr lvl="1"/>
            <a:r>
              <a:rPr lang="cs-CZ" dirty="0"/>
              <a:t>Aplikace ustanovení § 46 zákona o zadávání veřejných zakázek optikou aktuální rozhodovací praxe Úřadu pro ochranu hospodářské soutěže;</a:t>
            </a:r>
          </a:p>
          <a:p>
            <a:pPr lvl="1"/>
            <a:r>
              <a:rPr lang="cs-CZ" dirty="0"/>
              <a:t>Stanovisko Úřadu pro ochranu hospodářské soutěže k aplikaci § 242 odst. 5 ZZVZ.  </a:t>
            </a:r>
          </a:p>
        </p:txBody>
      </p:sp>
    </p:spTree>
    <p:extLst>
      <p:ext uri="{BB962C8B-B14F-4D97-AF65-F5344CB8AC3E}">
        <p14:creationId xmlns:p14="http://schemas.microsoft.com/office/powerpoint/2010/main" val="25393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B507D-AF60-4D24-A080-73E78DA7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Uplynulý rok -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74DDF-DC78-4F05-90C7-207A472E5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Novela ZZVZ: úprava § 19 odst. 3 ZZVZ tak, že nově zní:</a:t>
            </a:r>
          </a:p>
          <a:p>
            <a:pPr marL="457200" lvl="1" indent="0">
              <a:buNone/>
            </a:pPr>
            <a:r>
              <a:rPr lang="cs-CZ" i="1" dirty="0"/>
              <a:t>(3) Za veřejné zakázky podle odstavce 1 se nepovažují veřejné zakázky,</a:t>
            </a:r>
          </a:p>
          <a:p>
            <a:pPr marL="457200" lvl="1" indent="0">
              <a:buNone/>
            </a:pPr>
            <a:r>
              <a:rPr lang="cs-CZ" i="1" dirty="0"/>
              <a:t>a) u kterých je jednotková cena jejich předmětu v době podle odstavce 1 písm. a) proměnlivá,</a:t>
            </a:r>
          </a:p>
          <a:p>
            <a:pPr marL="457200" lvl="1" indent="0">
              <a:buNone/>
            </a:pPr>
            <a:r>
              <a:rPr lang="cs-CZ" i="1" dirty="0"/>
              <a:t> b) kterými zadavatel pořizuje dodávky či služby opakovaně podle svých aktuálních potřeb a</a:t>
            </a:r>
          </a:p>
          <a:p>
            <a:pPr marL="457200" lvl="1" indent="0">
              <a:buNone/>
            </a:pPr>
            <a:r>
              <a:rPr lang="cs-CZ" i="1" dirty="0"/>
              <a:t> </a:t>
            </a:r>
            <a:r>
              <a:rPr lang="cs-CZ" b="1" i="1" dirty="0"/>
              <a:t>c) jejichž předpokládaná hodnota určená postupem podle odstavce 1 a 2 nedosahuje limitu podle § 25.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20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0E1C8-D1B8-49D6-965A-50D1B4A4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Uplynulý rok – rozhodnutí ÚOHS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A3079-18A7-48D0-9146-E72BC1812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Sborník ÚOHS: </a:t>
            </a:r>
          </a:p>
          <a:p>
            <a:pPr lvl="1"/>
            <a:r>
              <a:rPr lang="cs-CZ" dirty="0"/>
              <a:t>Rozhodnutí Úřadu </a:t>
            </a:r>
            <a:r>
              <a:rPr lang="cs-CZ" dirty="0" err="1"/>
              <a:t>sp</a:t>
            </a:r>
            <a:r>
              <a:rPr lang="cs-CZ" dirty="0"/>
              <a:t>. zn. ÚOHS-S0615/2022/VZ – nákup léků</a:t>
            </a:r>
          </a:p>
          <a:p>
            <a:pPr lvl="1"/>
            <a:r>
              <a:rPr lang="cs-CZ" dirty="0"/>
              <a:t>Rozhodnutí Úřadu </a:t>
            </a:r>
            <a:r>
              <a:rPr lang="cs-CZ" dirty="0" err="1"/>
              <a:t>sp</a:t>
            </a:r>
            <a:r>
              <a:rPr lang="cs-CZ" dirty="0"/>
              <a:t>. zn. ÚOHS-S0608/2022/VZ – Dodávky léčivých přípravků</a:t>
            </a:r>
          </a:p>
          <a:p>
            <a:pPr lvl="1"/>
            <a:r>
              <a:rPr lang="cs-CZ" dirty="0"/>
              <a:t>Rozhodnutí Úřadu </a:t>
            </a:r>
            <a:r>
              <a:rPr lang="cs-CZ" dirty="0" err="1"/>
              <a:t>sp</a:t>
            </a:r>
            <a:r>
              <a:rPr lang="cs-CZ" dirty="0"/>
              <a:t>. zn. ÚOHS </a:t>
            </a:r>
            <a:r>
              <a:rPr lang="cs-CZ" dirty="0" err="1"/>
              <a:t>sp</a:t>
            </a:r>
            <a:r>
              <a:rPr lang="cs-CZ" dirty="0"/>
              <a:t>. zn. ÚOHS-R0095/2022/VZ – horizontální spolupráce</a:t>
            </a:r>
          </a:p>
          <a:p>
            <a:endParaRPr lang="cs-CZ" dirty="0"/>
          </a:p>
          <a:p>
            <a:r>
              <a:rPr lang="cs-CZ" dirty="0"/>
              <a:t>Rámcové dohody:</a:t>
            </a:r>
          </a:p>
          <a:p>
            <a:pPr lvl="1"/>
            <a:r>
              <a:rPr lang="cs-CZ" dirty="0"/>
              <a:t>Rozhodnutí Úřadu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pl-PL" dirty="0"/>
              <a:t>ÚOHS-R0031/2023/VZ ze dne 27.4.2023</a:t>
            </a:r>
          </a:p>
          <a:p>
            <a:pPr lvl="1"/>
            <a:r>
              <a:rPr lang="cs-CZ" dirty="0"/>
              <a:t>Rozhodnutí Úřadu</a:t>
            </a:r>
            <a:r>
              <a:rPr lang="pl-PL" dirty="0"/>
              <a:t> sp. zn. ÚOHS-R0007/2023/VZ ze dne 2.3.2023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6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463AA-C388-4FED-B534-86FF2677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err="1"/>
              <a:t>sp</a:t>
            </a:r>
            <a:r>
              <a:rPr lang="cs-CZ" sz="4000" dirty="0"/>
              <a:t>. zn. ÚOHS-S0615/2022/VZ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21B3E-1F87-44DE-838E-CA3588009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Potvrzení metodického doporučení ÚOHS: </a:t>
            </a:r>
            <a:r>
              <a:rPr lang="cs-CZ" i="1" dirty="0"/>
              <a:t>…v šetřených obdobích úplatně pořizoval od dodavatelů léčivé přípravky náležející dle anatomicko-terapeuticko-chemické klasifikace do konkrétních skupin léčiv.</a:t>
            </a:r>
          </a:p>
          <a:p>
            <a:r>
              <a:rPr lang="cs-CZ" dirty="0"/>
              <a:t>i když neexistuje smlouva ani objednávka (objednávání prostřednictvím systému nemocniční lékárny), lze za okamžik uzavření smlouvy považovat okamžik poskytnutí plnění (viz. § 1731 a § 1744 OZ)</a:t>
            </a:r>
          </a:p>
          <a:p>
            <a:r>
              <a:rPr lang="cs-CZ" dirty="0"/>
              <a:t>Obviněný je fakultní nemocnicí s cca 50 odděleními a klinikami . Je nepochybné, že tento typ LP potřebuje ke své činnosti, tedy nejedná se o nahodilý nákup, naopak jde o nákup opakovaný.</a:t>
            </a:r>
          </a:p>
          <a:p>
            <a:r>
              <a:rPr lang="cs-CZ" dirty="0"/>
              <a:t>Pokuta 120 000,- Kč</a:t>
            </a:r>
          </a:p>
        </p:txBody>
      </p:sp>
    </p:spTree>
    <p:extLst>
      <p:ext uri="{BB962C8B-B14F-4D97-AF65-F5344CB8AC3E}">
        <p14:creationId xmlns:p14="http://schemas.microsoft.com/office/powerpoint/2010/main" val="347483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928B8-6515-498A-A111-7059534B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ÚOHS-S0608/2022/VZ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0431A-25FC-4825-A4D7-126D17C09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0575">
              <a:buFont typeface="Wingdings" panose="05000000000000000000" pitchFamily="2" charset="2"/>
              <a:buChar char="Ø"/>
            </a:pPr>
            <a:r>
              <a:rPr lang="cs-CZ" dirty="0"/>
              <a:t>Obdobná argumentace jako v předchozím případě ve vztahu ke vzniku smlouvy při absenci písemné formy;</a:t>
            </a:r>
          </a:p>
          <a:p>
            <a:pPr marL="790575">
              <a:buFont typeface="Wingdings" panose="05000000000000000000" pitchFamily="2" charset="2"/>
              <a:buChar char="Ø"/>
            </a:pPr>
            <a:r>
              <a:rPr lang="cs-CZ" dirty="0"/>
              <a:t>Obviněný byl a je nemocnicí a jedním z největších zdravotnických zařízení v ČR – nákupy LP potřebuje a ví, že je bude pravidelně doplňovat – poté je nerozhodné, že nezná jejich množství (je nepodstatná znalost potřeby množství);</a:t>
            </a:r>
          </a:p>
          <a:p>
            <a:pPr marL="790575">
              <a:buFont typeface="Wingdings" panose="05000000000000000000" pitchFamily="2" charset="2"/>
              <a:buChar char="Ø"/>
            </a:pPr>
            <a:r>
              <a:rPr lang="cs-CZ" dirty="0"/>
              <a:t>ÚOHS přistoupil k metodice zařazení LP do páté ATC skupiny za dodávky za posledních 12 měsíců před řešenými dodávkami s výsledkem, že již v tomto období překročily dodávky částku 2 mil Kč.</a:t>
            </a:r>
          </a:p>
          <a:p>
            <a:pPr marL="790575">
              <a:buFont typeface="Wingdings" panose="05000000000000000000" pitchFamily="2" charset="2"/>
              <a:buChar char="Ø"/>
            </a:pPr>
            <a:r>
              <a:rPr lang="cs-CZ" dirty="0"/>
              <a:t>Pokuta 50 tis. Kč</a:t>
            </a:r>
          </a:p>
          <a:p>
            <a:pPr marL="790575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1507-8584-437C-A020-FC32C09C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err="1"/>
              <a:t>sp</a:t>
            </a:r>
            <a:r>
              <a:rPr lang="cs-CZ" sz="4000" dirty="0"/>
              <a:t>. zn. ÚOHS-R0095/2022/VZ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5BF2C-FEEE-44CA-8893-6D46EB92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Řešeny podmínky horizontální spolupráce</a:t>
            </a:r>
          </a:p>
          <a:p>
            <a:pPr lvl="0"/>
            <a:r>
              <a:rPr lang="cs-CZ" dirty="0"/>
              <a:t>Nejedná se o horizontální spolupráci, pokud chybí vynaložení společného úsilí obou stran, která má vycházet ze společné strategie strany k zajišťování veřejných potřeb;</a:t>
            </a:r>
          </a:p>
          <a:p>
            <a:pPr lvl="0"/>
            <a:r>
              <a:rPr lang="cs-CZ" dirty="0"/>
              <a:t>Pouhé hrazení nákladů spojených s dodávkami z jedné strany bez vyvinutí činnosti ze strany druhé není společným úsilím, a to ani při odůvodnění chybějící lékárny, snahy o úspory, či doporučení zřizovatele;</a:t>
            </a:r>
          </a:p>
          <a:p>
            <a:pPr lvl="0"/>
            <a:r>
              <a:rPr lang="cs-CZ" dirty="0"/>
              <a:t>Důkazní břemeno prokázání znaků úspory je vždy na obviněném;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2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64F8A-BB4B-4CF1-B291-B18160C0D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14618"/>
            <a:ext cx="9404723" cy="1400530"/>
          </a:xfrm>
        </p:spPr>
        <p:txBody>
          <a:bodyPr/>
          <a:lstStyle/>
          <a:p>
            <a:pPr algn="ctr"/>
            <a:r>
              <a:rPr lang="cs-CZ" sz="4000" dirty="0" err="1"/>
              <a:t>sp</a:t>
            </a:r>
            <a:r>
              <a:rPr lang="cs-CZ" sz="4000" dirty="0"/>
              <a:t>. zn. ÚOHS-R0095/2022/VZ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7C10E-EF17-4ABB-92D2-0F1099F9A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za spolupráci nelze považovat pouhé poskytování zdravotní péče oběma subjekty – takové propojení je prakticky mezi všemi poskytovateli;</a:t>
            </a:r>
          </a:p>
          <a:p>
            <a:pPr lvl="0"/>
            <a:r>
              <a:rPr lang="cs-CZ" dirty="0"/>
              <a:t>Jednalo se o pravidelné časově související dodávky LP v součtu nadlimitní hodnoty, které by obviněný měl normálně soutěžit a neprovedením zakázky porušil hospodářskou soutěž;</a:t>
            </a:r>
          </a:p>
          <a:p>
            <a:pPr lvl="0"/>
            <a:r>
              <a:rPr lang="cs-CZ" dirty="0"/>
              <a:t>Předseda v řízení o rozkladu doplnil: Finanční toky mezi zadavateli by se měly omezovat na náhradu nutných nákladů, neboť z horizontální spolupráce by neměl zadavatelům plynout zisk. V šetřené věci nebylo prokázáno, že by zadavateli byl dohodnut nějaký koncepční „vyšší cíl“ a že by zadavatelé na jeho řešení  spolupracovali.</a:t>
            </a:r>
          </a:p>
          <a:p>
            <a:pPr lvl="0"/>
            <a:r>
              <a:rPr lang="cs-CZ" dirty="0"/>
              <a:t>Pokuta 300.000,-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16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Metodický pokyn MZ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 spojení s metodikou ÚOHS dochází k praktickému nastavení a hrnutí možností postupu ve vztahu k VZ na LP;</a:t>
            </a:r>
          </a:p>
          <a:p>
            <a:r>
              <a:rPr lang="cs-CZ" dirty="0"/>
              <a:t>Klade důraz identifikaci potřeb zadavatele, což je o to důležitější, že se na trhu s LP ztrácí určitý prvek stability z pohledu zadavatele (doba trvání a cena) – dodavatelé již nejsou ochotni nést rizika změny dodávek a cen po delší dobu;</a:t>
            </a:r>
          </a:p>
          <a:p>
            <a:r>
              <a:rPr lang="cs-CZ" dirty="0"/>
              <a:t>Na jisto klade již řešené  nákup LP je veřejnou zakázkou;</a:t>
            </a:r>
          </a:p>
          <a:p>
            <a:r>
              <a:rPr lang="cs-CZ" dirty="0"/>
              <a:t>Potvrzuje možnost zadávání na </a:t>
            </a:r>
            <a:r>
              <a:rPr lang="cs-CZ" dirty="0" err="1"/>
              <a:t>brand</a:t>
            </a:r>
            <a:r>
              <a:rPr lang="cs-CZ" dirty="0"/>
              <a:t>, že se nejedná o porušení hospodářské soutěže a jsou splněny podmínky 3E – důkazní břemeno stíhá zadavatele;</a:t>
            </a:r>
          </a:p>
          <a:p>
            <a:r>
              <a:rPr lang="cs-CZ" dirty="0"/>
              <a:t>Pojmenovává možnosti hodnotících kritérií;</a:t>
            </a:r>
          </a:p>
          <a:p>
            <a:r>
              <a:rPr lang="cs-CZ" dirty="0"/>
              <a:t>Poukazuje na potřebu kontroly dodržování smluvních </a:t>
            </a:r>
            <a:r>
              <a:rPr lang="cs-CZ" dirty="0" err="1"/>
              <a:t>pomínek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2855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1253</TotalTime>
  <Words>1061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</vt:lpstr>
      <vt:lpstr>LÉČIVA Blok II.</vt:lpstr>
      <vt:lpstr>Uplynulý rok - metodika</vt:lpstr>
      <vt:lpstr>Uplynulý rok - legislativa</vt:lpstr>
      <vt:lpstr>Uplynulý rok – rozhodnutí ÚOHS</vt:lpstr>
      <vt:lpstr>sp. zn. ÚOHS-S0615/2022/VZ</vt:lpstr>
      <vt:lpstr>ÚOHS-S0608/2022/VZ</vt:lpstr>
      <vt:lpstr>sp. zn. ÚOHS-R0095/2022/VZ</vt:lpstr>
      <vt:lpstr>sp. zn. ÚOHS-R0095/2022/VZ</vt:lpstr>
      <vt:lpstr>Metodický pokyn MZ ČR</vt:lpstr>
      <vt:lpstr>Rámcové smlouvy vs. Rámcové dohody ve světle rozhodovací praxe ÚOHS s dopady ve zdravotnictví </vt:lpstr>
      <vt:lpstr>Děkuji za Vaši pozornost   Mgr. Lubor Šída: sida@aksu.cz AK Šustek&amp;CO. Veleslavínova 59/3, 110 00 Praha 1 offce@aksu.cz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zadávacích řízeních</dc:title>
  <dc:creator>Michal Čermák</dc:creator>
  <cp:lastModifiedBy>Lubor Šída</cp:lastModifiedBy>
  <cp:revision>93</cp:revision>
  <dcterms:created xsi:type="dcterms:W3CDTF">2016-02-23T02:30:07Z</dcterms:created>
  <dcterms:modified xsi:type="dcterms:W3CDTF">2023-09-18T12:58:12Z</dcterms:modified>
</cp:coreProperties>
</file>